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</p:sldMasterIdLst>
  <p:notesMasterIdLst>
    <p:notesMasterId r:id="rId20"/>
  </p:notesMasterIdLst>
  <p:sldIdLst>
    <p:sldId id="415" r:id="rId6"/>
    <p:sldId id="384" r:id="rId7"/>
    <p:sldId id="416" r:id="rId8"/>
    <p:sldId id="400" r:id="rId9"/>
    <p:sldId id="412" r:id="rId10"/>
    <p:sldId id="401" r:id="rId11"/>
    <p:sldId id="410" r:id="rId12"/>
    <p:sldId id="417" r:id="rId13"/>
    <p:sldId id="409" r:id="rId14"/>
    <p:sldId id="418" r:id="rId15"/>
    <p:sldId id="413" r:id="rId16"/>
    <p:sldId id="403" r:id="rId17"/>
    <p:sldId id="419" r:id="rId18"/>
    <p:sldId id="420" r:id="rId19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CC"/>
    <a:srgbClr val="99FF66"/>
    <a:srgbClr val="FF0066"/>
    <a:srgbClr val="FF99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C66C1C-240B-40B2-9404-4CE6313560A8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4F736-1F86-4405-875C-2405A15B8647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2E5B-E64C-4051-A911-F2C82ACA34BF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62DD8-85EF-42D7-AF44-D4812D11C59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559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0BEF-6E70-4D9F-A03C-72BD27F9F0C8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D5176-0DFA-4297-8FB7-9A27E323F7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068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12D4-B7CE-44CB-A893-0C9EF95C097D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A4EA-647B-45A5-9EE1-C40751004D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359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1FA2F-A26E-4A80-B0C9-0C91B6FF96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3EEDD-187B-4362-86AE-A87DC9635031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728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2B35D-4626-45BC-BDC5-8F9FE07CF4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49C2A-AF0C-4F30-B6F3-F4BC9944CD56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548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2B35D-4626-45BC-BDC5-8F9FE07CF4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49C2A-AF0C-4F30-B6F3-F4BC9944CD56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906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38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916F-89DC-4BD0-8CE9-989219FD0A1F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7D82A-E389-4741-A720-572E76026AC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231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1DEB-D5DD-45F3-8A0B-2555DDDB93C9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6C529-D92E-4C1E-BEA5-AC7A3F9E07C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318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D7EE8-9E66-44AD-BFF8-6A09F2F646D0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8DD0B-ED9B-4862-BAEF-B80AD21B07D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760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4B47-95D3-4C4A-935B-22C6BC1ECEDB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1F077-0378-4DC6-B9A7-4E01358E25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403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82A4-8EAB-4191-BB2E-39F6D299BEF3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CD2DB-407E-400B-88F5-540A755B6DB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911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972B-165F-4162-B84F-D6BDEB4F8F17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7F331-AA57-4D93-83D7-9DE04B3141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2947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04F6-1218-4FFD-9269-C71D0F81905D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FC4F-7A0D-447E-8421-2F488FFD00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059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5D14-C6A8-46D9-8EAF-EAB9C18BBB71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5441C-3300-46F5-99A5-53CD232A11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76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CA3C0D-343F-4958-A0B4-668F310A02AA}" type="datetimeFigureOut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C01DF2C-BE79-4544-AA9F-0FE1336BBD1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854A2-D4A8-4577-9690-D973C0F95B4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23B1F8-9E04-4BB7-9A25-E534E69F83F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3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79D6-35CC-4BBC-A2B3-C3B8146EC81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3926A7-6979-4B63-A625-58BF28420668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79D6-35CC-4BBC-A2B3-C3B8146EC81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3926A7-6979-4B63-A625-58BF28420668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2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94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135" y="0"/>
            <a:ext cx="1033549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UNIT 3. COMMUNITY SERVICE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Lesson 5:</a:t>
            </a:r>
            <a:r>
              <a:rPr kumimoji="0" lang="en-US" sz="4800" b="1" i="0" u="none" strike="noStrike" kern="1200" cap="none" spc="0" normalizeH="0" noProof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Skills 1</a:t>
            </a:r>
            <a:endParaRPr kumimoji="0" lang="en-US" sz="4800" b="1" i="0" u="none" strike="noStrike" kern="1200" cap="none" spc="0" normalizeH="0" baseline="0" noProof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350" y="114300"/>
            <a:ext cx="1133475" cy="361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Speaking  </a:t>
            </a:r>
          </a:p>
        </p:txBody>
      </p:sp>
      <p:sp>
        <p:nvSpPr>
          <p:cNvPr id="10246" name="Rectangle 12"/>
          <p:cNvSpPr>
            <a:spLocks noChangeArrowheads="1"/>
          </p:cNvSpPr>
          <p:nvPr/>
        </p:nvSpPr>
        <p:spPr bwMode="auto">
          <a:xfrm>
            <a:off x="2730500" y="332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sp>
        <p:nvSpPr>
          <p:cNvPr id="3" name="Rounded Rectangle 2"/>
          <p:cNvSpPr/>
          <p:nvPr/>
        </p:nvSpPr>
        <p:spPr>
          <a:xfrm>
            <a:off x="0" y="597582"/>
            <a:ext cx="5606722" cy="23593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-</a:t>
            </a:r>
            <a:r>
              <a:rPr lang="en-US" sz="2400" b="1" dirty="0">
                <a:solidFill>
                  <a:srgbClr val="FF0000"/>
                </a:solidFill>
              </a:rPr>
              <a:t>To raise money, we </a:t>
            </a:r>
            <a:r>
              <a:rPr lang="en-US" sz="2400" b="1" dirty="0" smtClean="0">
                <a:solidFill>
                  <a:srgbClr val="FF0000"/>
                </a:solidFill>
              </a:rPr>
              <a:t>could……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make postcards and sell them.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collect used bottles and sell them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make food and sell it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collect old things such as books, toys and sell them</a:t>
            </a:r>
          </a:p>
          <a:p>
            <a:pPr algn="ctr">
              <a:defRPr/>
            </a:pPr>
            <a:endParaRPr lang="en-US" sz="2200" dirty="0"/>
          </a:p>
        </p:txBody>
      </p:sp>
      <p:sp>
        <p:nvSpPr>
          <p:cNvPr id="12" name="Rounded Rectangle 11"/>
          <p:cNvSpPr/>
          <p:nvPr/>
        </p:nvSpPr>
        <p:spPr>
          <a:xfrm>
            <a:off x="6314092" y="596363"/>
            <a:ext cx="5627698" cy="235936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To provide food, we could </a:t>
            </a:r>
            <a:r>
              <a:rPr lang="en-US" sz="2400" b="1" dirty="0" smtClean="0">
                <a:solidFill>
                  <a:srgbClr val="FF0000"/>
                </a:solidFill>
              </a:rPr>
              <a:t>……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cook </a:t>
            </a:r>
            <a:r>
              <a:rPr lang="en-US" sz="2400" b="1" dirty="0"/>
              <a:t>food and bring it to street children.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cook a  meal at a for homeless people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o</a:t>
            </a:r>
            <a:r>
              <a:rPr lang="en-US" sz="2400" b="1" dirty="0" smtClean="0"/>
              <a:t>ffer meals at </a:t>
            </a:r>
            <a:r>
              <a:rPr lang="en-US" sz="2400" b="1" dirty="0" err="1" smtClean="0"/>
              <a:t>5,000VND</a:t>
            </a:r>
            <a:r>
              <a:rPr lang="en-US" sz="2400" b="1" dirty="0" smtClean="0"/>
              <a:t> for the poor</a:t>
            </a:r>
            <a:endParaRPr lang="en-US" sz="2400" dirty="0"/>
          </a:p>
          <a:p>
            <a:pPr algn="ctr">
              <a:defRPr/>
            </a:pP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234453" y="3156455"/>
            <a:ext cx="5178056" cy="166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To help </a:t>
            </a:r>
            <a:r>
              <a:rPr lang="en-US" sz="2400" b="1" dirty="0" smtClean="0">
                <a:solidFill>
                  <a:srgbClr val="FF0000"/>
                </a:solidFill>
              </a:rPr>
              <a:t>repair things</a:t>
            </a:r>
            <a:r>
              <a:rPr lang="en-US" sz="2400" b="1" dirty="0">
                <a:solidFill>
                  <a:srgbClr val="FF0000"/>
                </a:solidFill>
              </a:rPr>
              <a:t>, we </a:t>
            </a:r>
            <a:r>
              <a:rPr lang="en-US" sz="2400" b="1" dirty="0" smtClean="0">
                <a:solidFill>
                  <a:srgbClr val="FF0000"/>
                </a:solidFill>
              </a:rPr>
              <a:t>could…….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 </a:t>
            </a:r>
            <a:r>
              <a:rPr lang="en-US" sz="2400" b="1" dirty="0"/>
              <a:t>repair </a:t>
            </a:r>
            <a:r>
              <a:rPr lang="en-US" sz="2400" b="1" dirty="0" smtClean="0"/>
              <a:t>tables, chairs, blankets </a:t>
            </a:r>
            <a:r>
              <a:rPr lang="en-US" sz="2400" b="1" dirty="0"/>
              <a:t>in the house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341387" y="3106441"/>
            <a:ext cx="5600403" cy="17147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</a:rPr>
              <a:t>To help people with transportation, </a:t>
            </a:r>
            <a:r>
              <a:rPr lang="en-US" sz="2400" b="1" dirty="0" smtClean="0">
                <a:solidFill>
                  <a:srgbClr val="FF0000"/>
                </a:solidFill>
              </a:rPr>
              <a:t>we could……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give </a:t>
            </a:r>
            <a:r>
              <a:rPr lang="en-US" sz="2400" b="1" dirty="0"/>
              <a:t>the rides to the elderly.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h</a:t>
            </a:r>
            <a:r>
              <a:rPr lang="en-US" sz="2400" b="1" dirty="0" smtClean="0"/>
              <a:t>elp elderly people cross the street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-249" y="4970659"/>
            <a:ext cx="12192249" cy="16063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To tutor young children, we could </a:t>
            </a:r>
            <a:r>
              <a:rPr lang="en-US" sz="2400" b="1" dirty="0" smtClean="0">
                <a:solidFill>
                  <a:srgbClr val="FF0000"/>
                </a:solidFill>
              </a:rPr>
              <a:t>……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study young children </a:t>
            </a:r>
            <a:r>
              <a:rPr lang="en-US" sz="2400" b="1" dirty="0"/>
              <a:t>E</a:t>
            </a:r>
            <a:r>
              <a:rPr lang="en-US" sz="2400" b="1" dirty="0" smtClean="0"/>
              <a:t>nglish, </a:t>
            </a:r>
            <a:r>
              <a:rPr lang="en-US" sz="2400" b="1" dirty="0" err="1"/>
              <a:t>M</a:t>
            </a:r>
            <a:r>
              <a:rPr lang="en-US" sz="2400" b="1" dirty="0" err="1" smtClean="0"/>
              <a:t>aths</a:t>
            </a:r>
            <a:r>
              <a:rPr lang="en-US" sz="2400" b="1" dirty="0" smtClean="0"/>
              <a:t> or </a:t>
            </a:r>
            <a:r>
              <a:rPr lang="en-US" sz="2400" b="1" dirty="0"/>
              <a:t>V</a:t>
            </a:r>
            <a:r>
              <a:rPr lang="en-US" sz="2400" b="1" dirty="0" smtClean="0"/>
              <a:t>ietnamese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help them do homework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d</a:t>
            </a:r>
            <a:r>
              <a:rPr lang="en-US" sz="2400" b="1" dirty="0" smtClean="0"/>
              <a:t>onate books or school things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1423988" y="34925"/>
            <a:ext cx="9434512" cy="4619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</a:rPr>
              <a:t>4. IDEAL BANK: Fill the table with your ideas for volunteer activities</a:t>
            </a:r>
          </a:p>
        </p:txBody>
      </p:sp>
    </p:spTree>
    <p:extLst>
      <p:ext uri="{BB962C8B-B14F-4D97-AF65-F5344CB8AC3E}">
        <p14:creationId xmlns:p14="http://schemas.microsoft.com/office/powerpoint/2010/main" val="31605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350" y="114300"/>
            <a:ext cx="1133475" cy="361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Speaking  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476374" y="114300"/>
            <a:ext cx="10069631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 dirty="0" smtClean="0">
                <a:solidFill>
                  <a:srgbClr val="FF0000"/>
                </a:solidFill>
              </a:rPr>
              <a:t>5. </a:t>
            </a:r>
            <a:r>
              <a:rPr lang="en-US" sz="2800" dirty="0" smtClean="0">
                <a:solidFill>
                  <a:srgbClr val="FF0000"/>
                </a:solidFill>
              </a:rPr>
              <a:t>Work in groups. Share the ideas in your idea bank with your group members. Then, use the most interesting ideas to create a new group idea bank and share it with the class. 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350" y="1881366"/>
            <a:ext cx="11849384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/>
              <a:t>Example: </a:t>
            </a:r>
          </a:p>
          <a:p>
            <a:r>
              <a:rPr lang="en-US" sz="4000" dirty="0" smtClean="0"/>
              <a:t>A: We could make postcards and sell them to raise money. </a:t>
            </a:r>
          </a:p>
          <a:p>
            <a:r>
              <a:rPr lang="en-US" sz="4000" dirty="0" smtClean="0"/>
              <a:t>B: What types of postcards? </a:t>
            </a:r>
          </a:p>
          <a:p>
            <a:r>
              <a:rPr lang="en-US" sz="4000" dirty="0" smtClean="0"/>
              <a:t>C: Where should we sell them?</a:t>
            </a:r>
            <a:endParaRPr lang="vi-VN" sz="4000" dirty="0"/>
          </a:p>
        </p:txBody>
      </p:sp>
      <p:sp>
        <p:nvSpPr>
          <p:cNvPr id="10" name="Rectangle 9"/>
          <p:cNvSpPr/>
          <p:nvPr/>
        </p:nvSpPr>
        <p:spPr>
          <a:xfrm>
            <a:off x="133350" y="5583661"/>
            <a:ext cx="118493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We could ………………………..to ………………….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33350" y="760413"/>
            <a:ext cx="11972925" cy="5843587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3350" y="114300"/>
            <a:ext cx="1133475" cy="361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Speaking  </a:t>
            </a:r>
          </a:p>
        </p:txBody>
      </p:sp>
      <p:sp>
        <p:nvSpPr>
          <p:cNvPr id="10246" name="Rectangle 12"/>
          <p:cNvSpPr>
            <a:spLocks noChangeArrowheads="1"/>
          </p:cNvSpPr>
          <p:nvPr/>
        </p:nvSpPr>
        <p:spPr bwMode="auto">
          <a:xfrm>
            <a:off x="2730500" y="332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sp>
        <p:nvSpPr>
          <p:cNvPr id="3" name="Rounded Rectangle 2"/>
          <p:cNvSpPr/>
          <p:nvPr/>
        </p:nvSpPr>
        <p:spPr>
          <a:xfrm>
            <a:off x="314325" y="933450"/>
            <a:ext cx="2533650" cy="5495925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  <a:r>
              <a:rPr lang="en-US" b="1" dirty="0"/>
              <a:t>To raise money, we could make postcards and sell them</a:t>
            </a:r>
            <a:r>
              <a:rPr lang="en-US" b="1" dirty="0" smtClean="0"/>
              <a:t>.</a:t>
            </a:r>
          </a:p>
          <a:p>
            <a:pPr algn="ctr">
              <a:defRPr/>
            </a:pPr>
            <a:endParaRPr lang="en-US" b="1" dirty="0"/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A: We could make postcards and sell them to raise money.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B: What types of postcards?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A: Greeting cards: Happy Birthday, Happy New Year, Congratulation.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B: Where </a:t>
            </a:r>
            <a:r>
              <a:rPr lang="en-US" dirty="0" smtClean="0">
                <a:solidFill>
                  <a:srgbClr val="002060"/>
                </a:solidFill>
              </a:rPr>
              <a:t>can </a:t>
            </a:r>
            <a:r>
              <a:rPr lang="en-US" dirty="0" smtClean="0">
                <a:solidFill>
                  <a:srgbClr val="002060"/>
                </a:solidFill>
              </a:rPr>
              <a:t>we </a:t>
            </a:r>
            <a:r>
              <a:rPr lang="en-US" dirty="0">
                <a:solidFill>
                  <a:srgbClr val="002060"/>
                </a:solidFill>
              </a:rPr>
              <a:t>sell them?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A: We </a:t>
            </a:r>
            <a:r>
              <a:rPr lang="en-US" dirty="0" smtClean="0">
                <a:solidFill>
                  <a:srgbClr val="002060"/>
                </a:solidFill>
              </a:rPr>
              <a:t>can sell </a:t>
            </a:r>
            <a:r>
              <a:rPr lang="en-US" dirty="0">
                <a:solidFill>
                  <a:srgbClr val="002060"/>
                </a:solidFill>
              </a:rPr>
              <a:t>them to students in our </a:t>
            </a:r>
            <a:r>
              <a:rPr lang="en-US" dirty="0" smtClean="0">
                <a:solidFill>
                  <a:srgbClr val="002060"/>
                </a:solidFill>
              </a:rPr>
              <a:t>school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81325" y="935038"/>
            <a:ext cx="2081213" cy="54959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To provide food, we could cook food and bring it to street children</a:t>
            </a:r>
            <a:r>
              <a:rPr lang="en-US" b="1" dirty="0" smtClean="0"/>
              <a:t>.</a:t>
            </a:r>
          </a:p>
          <a:p>
            <a:pPr algn="ctr">
              <a:defRPr/>
            </a:pPr>
            <a:endParaRPr lang="en-US" b="1" dirty="0"/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A: We could cook food and bring it to street children.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B: What kind of food?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A: Rice with fish and meat, vegetable soup.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B: How often do we bring food to them?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A: 3 times a week</a:t>
            </a:r>
            <a:r>
              <a:rPr lang="en-US" dirty="0"/>
              <a:t>.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273675" y="933450"/>
            <a:ext cx="2205038" cy="54959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To help </a:t>
            </a:r>
            <a:r>
              <a:rPr lang="en-US" b="1" dirty="0" smtClean="0"/>
              <a:t>repair things</a:t>
            </a:r>
            <a:r>
              <a:rPr lang="en-US" b="1" dirty="0"/>
              <a:t>, we could repair </a:t>
            </a:r>
            <a:r>
              <a:rPr lang="en-US" b="1" dirty="0" smtClean="0"/>
              <a:t>tables, chairs</a:t>
            </a:r>
          </a:p>
          <a:p>
            <a:pPr algn="ctr"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smtClean="0">
                <a:solidFill>
                  <a:srgbClr val="00206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: We could repair </a:t>
            </a:r>
            <a:r>
              <a:rPr lang="en-US" dirty="0" smtClean="0">
                <a:solidFill>
                  <a:srgbClr val="002060"/>
                </a:solidFill>
              </a:rPr>
              <a:t>tables, chairs </a:t>
            </a:r>
            <a:r>
              <a:rPr lang="en-US" dirty="0">
                <a:solidFill>
                  <a:srgbClr val="002060"/>
                </a:solidFill>
              </a:rPr>
              <a:t>to help </a:t>
            </a:r>
            <a:r>
              <a:rPr lang="en-US" dirty="0" smtClean="0">
                <a:solidFill>
                  <a:srgbClr val="002060"/>
                </a:solidFill>
              </a:rPr>
              <a:t>repair things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r>
              <a:rPr lang="en-US" dirty="0" smtClean="0">
                <a:solidFill>
                  <a:srgbClr val="002060"/>
                </a:solidFill>
              </a:rPr>
              <a:t>We </a:t>
            </a:r>
            <a:r>
              <a:rPr lang="en-US" dirty="0">
                <a:solidFill>
                  <a:srgbClr val="002060"/>
                </a:solidFill>
              </a:rPr>
              <a:t>will help the elderly people, the people in need.</a:t>
            </a:r>
          </a:p>
          <a:p>
            <a:pPr algn="just">
              <a:defRPr/>
            </a:pPr>
            <a:r>
              <a:rPr lang="en-US" dirty="0">
                <a:solidFill>
                  <a:srgbClr val="002060"/>
                </a:solidFill>
              </a:rPr>
              <a:t>B: How often do you help do?</a:t>
            </a:r>
          </a:p>
          <a:p>
            <a:pPr algn="just">
              <a:defRPr/>
            </a:pPr>
            <a:r>
              <a:rPr lang="en-US" dirty="0">
                <a:solidFill>
                  <a:srgbClr val="002060"/>
                </a:solidFill>
              </a:rPr>
              <a:t>A: Once a week 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624763" y="933450"/>
            <a:ext cx="2024062" cy="54959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To help people with transportation, we could give the rides to the elderly. </a:t>
            </a:r>
            <a:endParaRPr lang="en-US" b="1" dirty="0" smtClean="0"/>
          </a:p>
          <a:p>
            <a:pPr algn="ctr">
              <a:defRPr/>
            </a:pPr>
            <a:endParaRPr lang="en-US" b="1" dirty="0"/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A: We could give the rides to the elderly, to help the with transportation.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B: How often do we help them?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A: </a:t>
            </a:r>
            <a:r>
              <a:rPr lang="en-US" dirty="0" smtClean="0">
                <a:solidFill>
                  <a:srgbClr val="002060"/>
                </a:solidFill>
              </a:rPr>
              <a:t>Five </a:t>
            </a:r>
            <a:r>
              <a:rPr lang="en-US" dirty="0">
                <a:solidFill>
                  <a:srgbClr val="002060"/>
                </a:solidFill>
              </a:rPr>
              <a:t>times a week.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9759950" y="933450"/>
            <a:ext cx="2140898" cy="5495925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To tutor young children, we could mentor them to do homework and help them study the lesson</a:t>
            </a:r>
            <a:r>
              <a:rPr lang="en-US" b="1" dirty="0" smtClean="0"/>
              <a:t>.</a:t>
            </a:r>
          </a:p>
          <a:p>
            <a:pPr algn="ctr">
              <a:defRPr/>
            </a:pPr>
            <a:endParaRPr lang="en-US" b="1" dirty="0"/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A: We could </a:t>
            </a:r>
            <a:r>
              <a:rPr lang="en-US" dirty="0" smtClean="0">
                <a:solidFill>
                  <a:srgbClr val="002060"/>
                </a:solidFill>
              </a:rPr>
              <a:t>help </a:t>
            </a:r>
            <a:r>
              <a:rPr lang="en-US" dirty="0">
                <a:solidFill>
                  <a:srgbClr val="002060"/>
                </a:solidFill>
              </a:rPr>
              <a:t>young </a:t>
            </a:r>
            <a:r>
              <a:rPr lang="en-US" dirty="0" smtClean="0">
                <a:solidFill>
                  <a:srgbClr val="002060"/>
                </a:solidFill>
              </a:rPr>
              <a:t>children </a:t>
            </a:r>
            <a:r>
              <a:rPr lang="en-US" dirty="0">
                <a:solidFill>
                  <a:srgbClr val="002060"/>
                </a:solidFill>
              </a:rPr>
              <a:t>do homework, help them study </a:t>
            </a:r>
            <a:r>
              <a:rPr lang="en-US" dirty="0" err="1" smtClean="0">
                <a:solidFill>
                  <a:srgbClr val="002060"/>
                </a:solidFill>
              </a:rPr>
              <a:t>Maths</a:t>
            </a:r>
            <a:r>
              <a:rPr lang="en-US" dirty="0" smtClean="0">
                <a:solidFill>
                  <a:srgbClr val="002060"/>
                </a:solidFill>
              </a:rPr>
              <a:t> and English.</a:t>
            </a: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B</a:t>
            </a:r>
            <a:r>
              <a:rPr lang="en-US" dirty="0">
                <a:solidFill>
                  <a:srgbClr val="002060"/>
                </a:solidFill>
              </a:rPr>
              <a:t>: How often do we help them?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A: 3 times a week.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1423988" y="34925"/>
            <a:ext cx="9434512" cy="4619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400" b="1" dirty="0" smtClean="0">
                <a:solidFill>
                  <a:srgbClr val="FF0000"/>
                </a:solidFill>
              </a:rPr>
              <a:t>IDEAL </a:t>
            </a:r>
            <a:r>
              <a:rPr lang="en-US" altLang="vi-VN" sz="2400" b="1" dirty="0">
                <a:solidFill>
                  <a:srgbClr val="FF0000"/>
                </a:solidFill>
              </a:rPr>
              <a:t>BANK: V</a:t>
            </a:r>
            <a:r>
              <a:rPr lang="en-US" altLang="vi-VN" sz="2400" b="1" dirty="0" smtClean="0">
                <a:solidFill>
                  <a:srgbClr val="FF0000"/>
                </a:solidFill>
              </a:rPr>
              <a:t>olunteer </a:t>
            </a:r>
            <a:r>
              <a:rPr lang="en-US" altLang="vi-VN" sz="2400" b="1" dirty="0">
                <a:solidFill>
                  <a:srgbClr val="FF0000"/>
                </a:solidFill>
              </a:rPr>
              <a:t>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392" y="129360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3750" b="1" dirty="0">
                <a:solidFill>
                  <a:srgbClr val="FF0000"/>
                </a:solidFill>
              </a:rPr>
              <a:t>IV. Wrap- up</a:t>
            </a:r>
            <a:endParaRPr lang="vi-VN" sz="3750" b="1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22427" y="975361"/>
            <a:ext cx="4656265" cy="108557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</a:t>
            </a: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925" dirty="0" smtClean="0">
                <a:solidFill>
                  <a:prstClr val="white"/>
                </a:solidFill>
                <a:latin typeface="Calibri" panose="020F0502020204030204"/>
              </a:rPr>
              <a:t>SKILLS 1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946719" y="2319476"/>
            <a:ext cx="3531734" cy="105013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SPEAKING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1047" y="3297483"/>
            <a:ext cx="4115440" cy="1758148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work in the United States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26168" y="2319475"/>
            <a:ext cx="3197051" cy="928514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84822" y="2087800"/>
            <a:ext cx="257175" cy="23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99522" y="2087799"/>
            <a:ext cx="257175" cy="23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946719" y="3441728"/>
            <a:ext cx="3531734" cy="1613903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activities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9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  <p:bldP spid="3" grpId="0" animBg="1"/>
      <p:bldP spid="1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V. Homework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925" dirty="0"/>
          </a:p>
          <a:p>
            <a:r>
              <a:rPr lang="en-US" sz="2925" dirty="0"/>
              <a:t>Learn by heart all the vocabulary</a:t>
            </a:r>
          </a:p>
          <a:p>
            <a:r>
              <a:rPr lang="en-US" sz="2925" dirty="0" smtClean="0"/>
              <a:t>Prepare</a:t>
            </a:r>
            <a:r>
              <a:rPr lang="en-US" sz="2925" dirty="0"/>
              <a:t>: Unit </a:t>
            </a:r>
            <a:r>
              <a:rPr lang="en-US" sz="2925" dirty="0" smtClean="0"/>
              <a:t>3 </a:t>
            </a:r>
            <a:r>
              <a:rPr lang="en-US" sz="2925" dirty="0"/>
              <a:t>– </a:t>
            </a:r>
            <a:r>
              <a:rPr lang="en-US" sz="2925" dirty="0" smtClean="0"/>
              <a:t>Skills 2</a:t>
            </a:r>
            <a:endParaRPr lang="vi-VN" sz="2925" dirty="0"/>
          </a:p>
        </p:txBody>
      </p:sp>
    </p:spTree>
    <p:extLst>
      <p:ext uri="{BB962C8B-B14F-4D97-AF65-F5344CB8AC3E}">
        <p14:creationId xmlns:p14="http://schemas.microsoft.com/office/powerpoint/2010/main" val="6635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17153" y="1892514"/>
            <a:ext cx="11491955" cy="464742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28700" marR="0" lvl="0" indent="-10287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altLang="vi-VN" sz="3600" b="1" dirty="0" smtClean="0">
                <a:solidFill>
                  <a:srgbClr val="FF0000"/>
                </a:solidFill>
              </a:rPr>
              <a:t>Reading</a:t>
            </a:r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*Vocabulary</a:t>
            </a:r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vi-VN" sz="3200" dirty="0" smtClean="0"/>
              <a:t>1. raise money (n): </a:t>
            </a:r>
            <a:r>
              <a:rPr lang="en-US" altLang="vi-VN" sz="3200" dirty="0" err="1" smtClean="0"/>
              <a:t>quyên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góp</a:t>
            </a:r>
            <a:r>
              <a:rPr lang="en-US" altLang="vi-VN" sz="3200" dirty="0" smtClean="0"/>
              <a:t> </a:t>
            </a:r>
            <a:r>
              <a:rPr lang="en-US" altLang="vi-VN" sz="3200" dirty="0" err="1" smtClean="0"/>
              <a:t>tiền</a:t>
            </a:r>
            <a:endParaRPr lang="en-US" altLang="vi-VN" sz="3200" dirty="0" smtClean="0"/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vi-VN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2.</a:t>
            </a:r>
            <a:r>
              <a:rPr kumimoji="0" lang="en-US" altLang="vi-VN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raise funds   (v): </a:t>
            </a:r>
            <a:r>
              <a:rPr kumimoji="0" lang="en-US" altLang="vi-VN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gây</a:t>
            </a:r>
            <a:r>
              <a:rPr kumimoji="0" lang="en-US" altLang="vi-VN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vi-VN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quỹ</a:t>
            </a:r>
            <a:endParaRPr kumimoji="0" lang="en-US" altLang="vi-VN" sz="32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vi-VN" sz="3200" baseline="0" dirty="0" smtClean="0"/>
              <a:t>3. </a:t>
            </a:r>
            <a:r>
              <a:rPr lang="en-US" altLang="vi-VN" sz="3200" baseline="0" dirty="0" err="1" smtClean="0"/>
              <a:t>labour</a:t>
            </a:r>
            <a:r>
              <a:rPr lang="en-US" altLang="vi-VN" sz="3200" baseline="0" dirty="0" smtClean="0"/>
              <a:t>           (n): </a:t>
            </a:r>
            <a:r>
              <a:rPr lang="en-US" altLang="vi-VN" sz="3200" baseline="0" dirty="0" err="1" smtClean="0"/>
              <a:t>lao</a:t>
            </a:r>
            <a:r>
              <a:rPr lang="en-US" altLang="vi-VN" sz="3200" baseline="0" dirty="0" smtClean="0"/>
              <a:t> </a:t>
            </a:r>
            <a:r>
              <a:rPr lang="en-US" altLang="vi-VN" sz="3200" baseline="0" dirty="0" err="1" smtClean="0"/>
              <a:t>động</a:t>
            </a:r>
            <a:endParaRPr lang="en-US" altLang="vi-VN" sz="3200" dirty="0" smtClean="0"/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vi-VN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4.</a:t>
            </a:r>
            <a:r>
              <a:rPr kumimoji="0" lang="en-US" altLang="vi-VN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altLang="vi-VN" sz="3200" dirty="0"/>
              <a:t>r</a:t>
            </a:r>
            <a:r>
              <a:rPr kumimoji="0" lang="en-US" altLang="vi-VN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epair</a:t>
            </a:r>
            <a:r>
              <a:rPr kumimoji="0" lang="en-US" altLang="vi-VN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         (v): </a:t>
            </a:r>
            <a:r>
              <a:rPr kumimoji="0" lang="en-US" altLang="vi-VN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sửa</a:t>
            </a:r>
            <a:r>
              <a:rPr kumimoji="0" lang="en-US" altLang="vi-VN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vi-VN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chữa</a:t>
            </a:r>
            <a:endParaRPr kumimoji="0" lang="en-US" altLang="vi-VN" sz="32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defTabSz="685800"/>
            <a:r>
              <a:rPr lang="en-US" altLang="vi-VN" sz="3200" baseline="0" dirty="0" smtClean="0"/>
              <a:t>5.</a:t>
            </a:r>
            <a:r>
              <a:rPr lang="en-US" altLang="vi-VN" sz="3200" dirty="0" smtClean="0"/>
              <a:t> transportation           (n): </a:t>
            </a:r>
            <a:r>
              <a:rPr lang="en-US" sz="3200" dirty="0" err="1" smtClean="0"/>
              <a:t>ph</a:t>
            </a:r>
            <a:r>
              <a:rPr lang="vi-VN" sz="3200" dirty="0" smtClean="0"/>
              <a:t>ương tiện đi lại</a:t>
            </a:r>
          </a:p>
          <a:p>
            <a:pPr defTabSz="685800"/>
            <a:r>
              <a:rPr lang="vi-VN" sz="3200" dirty="0" smtClean="0"/>
              <a:t>6. tutor                          (v,n): dạy kèm, gia sư</a:t>
            </a:r>
          </a:p>
          <a:p>
            <a:pPr lvl="0" defTabSz="685800"/>
            <a:r>
              <a:rPr lang="vi-VN" sz="3200" dirty="0" smtClean="0"/>
              <a:t>7. </a:t>
            </a:r>
            <a:r>
              <a:rPr lang="en-US" sz="3200" dirty="0" smtClean="0"/>
              <a:t>be </a:t>
            </a:r>
            <a:r>
              <a:rPr lang="en-US" sz="3200" dirty="0">
                <a:solidFill>
                  <a:srgbClr val="FF0000"/>
                </a:solidFill>
              </a:rPr>
              <a:t>forced</a:t>
            </a:r>
            <a:r>
              <a:rPr lang="en-US" sz="3200" dirty="0"/>
              <a:t> to do </a:t>
            </a:r>
            <a:r>
              <a:rPr lang="en-US" sz="3200" dirty="0" err="1" smtClean="0"/>
              <a:t>sth</a:t>
            </a:r>
            <a:r>
              <a:rPr lang="en-US" sz="3200" dirty="0" smtClean="0"/>
              <a:t>     (v):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ép</a:t>
            </a:r>
            <a:r>
              <a:rPr lang="en-US" sz="3200" dirty="0" smtClean="0"/>
              <a:t> </a:t>
            </a:r>
            <a:r>
              <a:rPr lang="en-US" sz="3200" dirty="0" err="1" smtClean="0"/>
              <a:t>buộc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/>
              <a:t> </a:t>
            </a:r>
            <a:r>
              <a:rPr lang="en-US" sz="3200" dirty="0" err="1" smtClean="0"/>
              <a:t>đó</a:t>
            </a:r>
            <a:endParaRPr lang="vi-VN" sz="32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785548" y="445964"/>
            <a:ext cx="65551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</a:t>
            </a:r>
            <a:r>
              <a:rPr kumimoji="0" lang="en-US" alt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Community </a:t>
            </a: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service</a:t>
            </a:r>
            <a:endParaRPr kumimoji="0" lang="en-US" altLang="vi-V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</a:t>
            </a:r>
            <a:r>
              <a:rPr kumimoji="0" lang="en-US" alt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5: Skills</a:t>
            </a:r>
            <a:r>
              <a:rPr kumimoji="0" lang="en-US" altLang="vi-VN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</a:t>
            </a:r>
            <a:endParaRPr kumimoji="0" lang="en-US" altLang="vi-V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21308"/>
            <a:ext cx="12191999" cy="6230938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3350" y="114300"/>
            <a:ext cx="1133475" cy="361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/>
              <a:t>Reading 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663321" y="36662"/>
            <a:ext cx="876693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400" b="1" dirty="0" smtClean="0">
                <a:solidFill>
                  <a:srgbClr val="FF0000"/>
                </a:solidFill>
              </a:rPr>
              <a:t>1. Read the text about volunteer work in the United </a:t>
            </a:r>
            <a:r>
              <a:rPr lang="en-US" altLang="vi-VN" sz="2400" b="1" dirty="0">
                <a:solidFill>
                  <a:srgbClr val="FF0000"/>
                </a:solidFill>
              </a:rPr>
              <a:t>S</a:t>
            </a:r>
            <a:r>
              <a:rPr lang="en-US" altLang="vi-VN" sz="2400" b="1" dirty="0" smtClean="0">
                <a:solidFill>
                  <a:srgbClr val="FF0000"/>
                </a:solidFill>
              </a:rPr>
              <a:t>tates</a:t>
            </a:r>
            <a:endParaRPr lang="en-US" altLang="vi-VN" sz="2400" b="1" dirty="0">
              <a:solidFill>
                <a:srgbClr val="FF0000"/>
              </a:solidFill>
            </a:endParaRPr>
          </a:p>
        </p:txBody>
      </p:sp>
      <p:pic>
        <p:nvPicPr>
          <p:cNvPr id="5126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14288"/>
            <a:ext cx="72866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258418" y="476250"/>
            <a:ext cx="11778008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vi-VN" sz="2400" dirty="0"/>
              <a:t>In the United States, almost everyone, at one time or another, has been a volunteer. According to U.S</a:t>
            </a:r>
            <a:r>
              <a:rPr lang="en-US" altLang="vi-VN" sz="2400" dirty="0" smtClean="0"/>
              <a:t>. </a:t>
            </a:r>
            <a:r>
              <a:rPr lang="en-US" altLang="vi-VN" sz="2400" dirty="0" smtClean="0">
                <a:solidFill>
                  <a:srgbClr val="FF0000"/>
                </a:solidFill>
              </a:rPr>
              <a:t>government statistics</a:t>
            </a:r>
            <a:r>
              <a:rPr lang="en-US" altLang="vi-VN" sz="2400" dirty="0" smtClean="0"/>
              <a:t>, </a:t>
            </a:r>
            <a:r>
              <a:rPr lang="en-US" altLang="vi-VN" sz="2400" dirty="0"/>
              <a:t>about one-fifth of the American population does volunteer work each year. </a:t>
            </a:r>
            <a:r>
              <a:rPr lang="en-US" altLang="vi-VN" sz="2400" dirty="0" smtClean="0"/>
              <a:t>Americans </a:t>
            </a:r>
            <a:r>
              <a:rPr lang="en-US" altLang="vi-VN" sz="2400" dirty="0"/>
              <a:t>have had the tradition of volunteering and helping one another since the early days of the country.</a:t>
            </a:r>
          </a:p>
          <a:p>
            <a:pPr>
              <a:lnSpc>
                <a:spcPct val="150000"/>
              </a:lnSpc>
            </a:pPr>
            <a:r>
              <a:rPr lang="en-US" altLang="vi-VN" sz="2400" dirty="0"/>
              <a:t>Americans volunteer not because they are </a:t>
            </a:r>
            <a:r>
              <a:rPr lang="en-US" altLang="vi-VN" sz="2400" dirty="0">
                <a:solidFill>
                  <a:srgbClr val="FF0000"/>
                </a:solidFill>
              </a:rPr>
              <a:t>forced </a:t>
            </a:r>
            <a:r>
              <a:rPr lang="en-US" altLang="vi-VN" sz="2400" dirty="0"/>
              <a:t>or paid to do it. They enjoy it! Traditional volunteer activities include </a:t>
            </a:r>
            <a:r>
              <a:rPr lang="en-US" altLang="vi-VN" sz="2400" dirty="0">
                <a:solidFill>
                  <a:srgbClr val="FF0000"/>
                </a:solidFill>
              </a:rPr>
              <a:t>raising money </a:t>
            </a:r>
            <a:r>
              <a:rPr lang="en-US" altLang="vi-VN" sz="2400" dirty="0"/>
              <a:t>for </a:t>
            </a:r>
            <a:r>
              <a:rPr lang="en-US" altLang="vi-VN" sz="2400" dirty="0">
                <a:solidFill>
                  <a:srgbClr val="FF0000"/>
                </a:solidFill>
              </a:rPr>
              <a:t>people in need</a:t>
            </a:r>
            <a:r>
              <a:rPr lang="en-US" altLang="vi-VN" sz="2400" dirty="0"/>
              <a:t>, cooking and giving food, doing general </a:t>
            </a:r>
            <a:r>
              <a:rPr lang="en-US" altLang="vi-VN" sz="2400" dirty="0" err="1">
                <a:solidFill>
                  <a:srgbClr val="FF0000"/>
                </a:solidFill>
              </a:rPr>
              <a:t>labour</a:t>
            </a:r>
            <a:r>
              <a:rPr lang="en-US" altLang="vi-VN" sz="2400" dirty="0"/>
              <a:t> (such as clean-up projects and home repair), providing </a:t>
            </a:r>
            <a:r>
              <a:rPr lang="en-US" altLang="vi-VN" sz="2400" dirty="0">
                <a:solidFill>
                  <a:srgbClr val="FF0000"/>
                </a:solidFill>
              </a:rPr>
              <a:t>transportation </a:t>
            </a:r>
            <a:r>
              <a:rPr lang="en-US" altLang="vi-VN" sz="2400" dirty="0"/>
              <a:t>(such as giving rides to the elderly), and </a:t>
            </a:r>
            <a:r>
              <a:rPr lang="en-US" altLang="vi-VN" sz="2400" dirty="0">
                <a:solidFill>
                  <a:srgbClr val="FF0000"/>
                </a:solidFill>
              </a:rPr>
              <a:t>tutoring/mentoring</a:t>
            </a:r>
            <a:r>
              <a:rPr lang="en-US" altLang="vi-VN" sz="2400" dirty="0"/>
              <a:t> young people.</a:t>
            </a:r>
          </a:p>
          <a:p>
            <a:pPr>
              <a:lnSpc>
                <a:spcPct val="150000"/>
              </a:lnSpc>
            </a:pPr>
            <a:r>
              <a:rPr lang="en-US" altLang="vi-VN" sz="2400" i="1" dirty="0"/>
              <a:t>(adapted from “Volunteering: An American Tradition” by Susan J. Ellis and Katherine H. Campbell in </a:t>
            </a:r>
            <a:r>
              <a:rPr lang="en-US" altLang="vi-VN" sz="2400" i="1" dirty="0" err="1"/>
              <a:t>eJournal</a:t>
            </a:r>
            <a:r>
              <a:rPr lang="en-US" altLang="vi-VN" sz="2400" i="1" dirty="0"/>
              <a:t> USA: The Spirit of Volunteerism. U.S. Department of State, 2012).</a:t>
            </a:r>
            <a:endParaRPr lang="en-US" altLang="vi-VN" sz="2400" dirty="0"/>
          </a:p>
          <a:p>
            <a:pPr>
              <a:lnSpc>
                <a:spcPct val="150000"/>
              </a:lnSpc>
            </a:pPr>
            <a:endParaRPr lang="en-US" altLang="vi-VN" dirty="0"/>
          </a:p>
        </p:txBody>
      </p:sp>
      <p:pic>
        <p:nvPicPr>
          <p:cNvPr id="512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052930"/>
            <a:ext cx="10780713" cy="80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350" y="620091"/>
            <a:ext cx="11993563" cy="6056313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3350" y="114300"/>
            <a:ext cx="1133475" cy="361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/>
              <a:t>Reading 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715797" y="55563"/>
            <a:ext cx="9566566" cy="4770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500" b="1" dirty="0">
                <a:solidFill>
                  <a:srgbClr val="FF0000"/>
                </a:solidFill>
              </a:rPr>
              <a:t>2. DECIDE IF THE FOLLOWING STATEMENTS ARE TRUE (T) OR FALSE (F)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0220"/>
              </p:ext>
            </p:extLst>
          </p:nvPr>
        </p:nvGraphicFramePr>
        <p:xfrm>
          <a:off x="593933" y="841610"/>
          <a:ext cx="11012487" cy="3777662"/>
        </p:xfrm>
        <a:graphic>
          <a:graphicData uri="http://schemas.openxmlformats.org/drawingml/2006/table">
            <a:tbl>
              <a:tblPr/>
              <a:tblGrid>
                <a:gridCol w="8823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3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endParaRPr lang="en-US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3400" b="1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en-US" sz="3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dirty="0" smtClean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166"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en-US" sz="2800" b="0" dirty="0" err="1">
                          <a:solidFill>
                            <a:srgbClr val="03A9F4"/>
                          </a:solidFill>
                          <a:effectLst/>
                        </a:rPr>
                        <a:t>1.</a:t>
                      </a:r>
                      <a:r>
                        <a:rPr lang="en-US" sz="2800" dirty="0" err="1">
                          <a:effectLst/>
                        </a:rPr>
                        <a:t>According</a:t>
                      </a:r>
                      <a:r>
                        <a:rPr lang="en-US" sz="2800" dirty="0">
                          <a:effectLst/>
                        </a:rPr>
                        <a:t> to the text, nearly every American has done volunteer work in his or her life.</a:t>
                      </a: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en-US" sz="2800">
                        <a:effectLst/>
                      </a:endParaRP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en-US" sz="2800" dirty="0">
                        <a:effectLst/>
                      </a:endParaRP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166"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en-US" sz="2800" b="0" dirty="0" err="1">
                          <a:solidFill>
                            <a:srgbClr val="03A9F4"/>
                          </a:solidFill>
                          <a:effectLst/>
                        </a:rPr>
                        <a:t>2.</a:t>
                      </a:r>
                      <a:r>
                        <a:rPr lang="en-US" sz="2800" dirty="0" err="1">
                          <a:effectLst/>
                        </a:rPr>
                        <a:t>Every</a:t>
                      </a:r>
                      <a:r>
                        <a:rPr lang="en-US" sz="2800" dirty="0">
                          <a:effectLst/>
                        </a:rPr>
                        <a:t> year almost one in five Americans works as a volunteer.</a:t>
                      </a: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en-US" sz="2800">
                        <a:effectLst/>
                      </a:endParaRP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en-US" sz="2800">
                        <a:effectLst/>
                      </a:endParaRP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166"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en-US" sz="2800" b="0" dirty="0" err="1">
                          <a:solidFill>
                            <a:srgbClr val="03A9F4"/>
                          </a:solidFill>
                          <a:effectLst/>
                        </a:rPr>
                        <a:t>3.</a:t>
                      </a:r>
                      <a:r>
                        <a:rPr lang="en-US" sz="2800" dirty="0" err="1">
                          <a:effectLst/>
                        </a:rPr>
                        <a:t>Americans</a:t>
                      </a:r>
                      <a:r>
                        <a:rPr lang="en-US" sz="2800" dirty="0">
                          <a:effectLst/>
                        </a:rPr>
                        <a:t> have been volunteering for less than 50 years.</a:t>
                      </a: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en-US" sz="2800" dirty="0">
                        <a:effectLst/>
                      </a:endParaRP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en-US" sz="2800" dirty="0">
                        <a:effectLst/>
                      </a:endParaRP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032"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</a:pPr>
                      <a:r>
                        <a:rPr lang="en-US" sz="2800" b="0" dirty="0" err="1">
                          <a:solidFill>
                            <a:srgbClr val="03A9F4"/>
                          </a:solidFill>
                          <a:effectLst/>
                        </a:rPr>
                        <a:t>4.</a:t>
                      </a:r>
                      <a:r>
                        <a:rPr lang="en-US" sz="2800" dirty="0" err="1">
                          <a:effectLst/>
                        </a:rPr>
                        <a:t>Americans</a:t>
                      </a:r>
                      <a:r>
                        <a:rPr lang="en-US" sz="2800" dirty="0">
                          <a:effectLst/>
                        </a:rPr>
                        <a:t> volunteer because they are forced to do it.</a:t>
                      </a: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endParaRPr lang="en-US" sz="2800">
                        <a:effectLst/>
                      </a:endParaRP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2800" dirty="0">
                        <a:effectLst/>
                      </a:endParaRPr>
                    </a:p>
                  </a:txBody>
                  <a:tcPr marL="12699" marR="12699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77" name="Rectangle 15"/>
          <p:cNvSpPr>
            <a:spLocks noChangeArrowheads="1"/>
          </p:cNvSpPr>
          <p:nvPr/>
        </p:nvSpPr>
        <p:spPr bwMode="auto">
          <a:xfrm>
            <a:off x="2730500" y="250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4" y="6176093"/>
            <a:ext cx="10780713" cy="80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1625170"/>
            <a:ext cx="4524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2600756"/>
            <a:ext cx="4524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878" y="3310610"/>
            <a:ext cx="4524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253" y="4092222"/>
            <a:ext cx="4524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903" y="4729133"/>
            <a:ext cx="11084545" cy="13849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Q1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(1+2) </a:t>
            </a:r>
            <a:r>
              <a:rPr lang="en-US" altLang="vi-VN" sz="2800" dirty="0" smtClean="0">
                <a:solidFill>
                  <a:srgbClr val="0070C0"/>
                </a:solidFill>
              </a:rPr>
              <a:t>In the United States, almost everyone, at one time or another, has been a volunteer. 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251" y="4733840"/>
            <a:ext cx="11084545" cy="13849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Q2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(3+4+5) </a:t>
            </a:r>
            <a:r>
              <a:rPr lang="en-US" altLang="vi-VN" sz="2800" dirty="0" smtClean="0"/>
              <a:t>According to U.S. government statistics, about </a:t>
            </a:r>
            <a:r>
              <a:rPr lang="en-US" altLang="vi-VN" sz="2800" dirty="0" smtClean="0">
                <a:solidFill>
                  <a:srgbClr val="FF0000"/>
                </a:solidFill>
              </a:rPr>
              <a:t>one-fifth of the American population</a:t>
            </a:r>
            <a:r>
              <a:rPr lang="en-US" altLang="vi-VN" sz="2800" dirty="0" smtClean="0"/>
              <a:t> does volunteer work each year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599" y="4733840"/>
            <a:ext cx="11084545" cy="13849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Q3</a:t>
            </a:r>
          </a:p>
          <a:p>
            <a:r>
              <a:rPr lang="en-US" altLang="vi-VN" sz="2800" dirty="0" smtClean="0"/>
              <a:t>(6+7+8) Americans have had the tradition of volunteering and helping one another </a:t>
            </a:r>
            <a:r>
              <a:rPr lang="en-US" altLang="vi-VN" sz="2800" dirty="0" smtClean="0">
                <a:solidFill>
                  <a:srgbClr val="FF0000"/>
                </a:solidFill>
              </a:rPr>
              <a:t>since the early days of the country</a:t>
            </a:r>
            <a:r>
              <a:rPr lang="en-US" altLang="vi-VN" sz="2800" dirty="0" smtClean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9207" y="4718760"/>
            <a:ext cx="11084545" cy="138499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Q4</a:t>
            </a:r>
          </a:p>
          <a:p>
            <a:r>
              <a:rPr lang="en-US" altLang="vi-VN" sz="2800" dirty="0" smtClean="0"/>
              <a:t>(9+10) Americans volunteer</a:t>
            </a:r>
            <a:r>
              <a:rPr lang="en-US" altLang="vi-VN" sz="2800" dirty="0" smtClean="0">
                <a:solidFill>
                  <a:srgbClr val="FF0000"/>
                </a:solidFill>
              </a:rPr>
              <a:t> not </a:t>
            </a:r>
            <a:r>
              <a:rPr lang="en-US" altLang="vi-VN" sz="2800" dirty="0" smtClean="0"/>
              <a:t>because they are </a:t>
            </a:r>
            <a:r>
              <a:rPr lang="en-US" altLang="vi-VN" sz="2800" dirty="0" smtClean="0">
                <a:solidFill>
                  <a:srgbClr val="FF0000"/>
                </a:solidFill>
              </a:rPr>
              <a:t>forced </a:t>
            </a:r>
            <a:r>
              <a:rPr lang="en-US" altLang="vi-VN" sz="2800" dirty="0" smtClean="0"/>
              <a:t>or paid to do it. </a:t>
            </a:r>
            <a:r>
              <a:rPr lang="en-US" altLang="vi-VN" sz="2800" dirty="0" smtClean="0">
                <a:solidFill>
                  <a:srgbClr val="FF0000"/>
                </a:solidFill>
              </a:rPr>
              <a:t>They enjoy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3350" y="1011445"/>
            <a:ext cx="11801475" cy="5727285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33350" y="-22358"/>
            <a:ext cx="12058649" cy="8925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600" b="1" dirty="0">
                <a:solidFill>
                  <a:srgbClr val="FF0000"/>
                </a:solidFill>
              </a:rPr>
              <a:t>3. </a:t>
            </a:r>
            <a:r>
              <a:rPr lang="en-US" altLang="vi-VN" sz="2600" b="1" dirty="0" smtClean="0">
                <a:solidFill>
                  <a:srgbClr val="FF0000"/>
                </a:solidFill>
              </a:rPr>
              <a:t>Which activities below are traditional volunteer activities in the United States. </a:t>
            </a:r>
          </a:p>
          <a:p>
            <a:pPr algn="ctr"/>
            <a:r>
              <a:rPr lang="en-US" altLang="vi-VN" sz="2600" b="1" dirty="0" smtClean="0">
                <a:solidFill>
                  <a:srgbClr val="FF0000"/>
                </a:solidFill>
              </a:rPr>
              <a:t>Tick (v) the boxes.</a:t>
            </a:r>
            <a:endParaRPr lang="en-US" altLang="vi-VN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78095"/>
              </p:ext>
            </p:extLst>
          </p:nvPr>
        </p:nvGraphicFramePr>
        <p:xfrm>
          <a:off x="721207" y="1210227"/>
          <a:ext cx="10823575" cy="4175996"/>
        </p:xfrm>
        <a:graphic>
          <a:graphicData uri="http://schemas.openxmlformats.org/drawingml/2006/table">
            <a:tbl>
              <a:tblPr/>
              <a:tblGrid>
                <a:gridCol w="8672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252">
                <a:tc>
                  <a:txBody>
                    <a:bodyPr/>
                    <a:lstStyle/>
                    <a:p>
                      <a:pPr algn="ctr" fontAlgn="ctr"/>
                      <a:endParaRPr lang="en-US" sz="2800" dirty="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dirty="0" smtClean="0">
                          <a:effectLst/>
                        </a:rPr>
                        <a:t>T</a:t>
                      </a:r>
                      <a:endParaRPr lang="en-US" sz="2800" dirty="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70">
                <a:tc>
                  <a:txBody>
                    <a:bodyPr/>
                    <a:lstStyle/>
                    <a:p>
                      <a:pPr fontAlgn="ctr"/>
                      <a:r>
                        <a:rPr lang="en-US" sz="3600" b="0">
                          <a:solidFill>
                            <a:srgbClr val="03A9F4"/>
                          </a:solidFill>
                          <a:effectLst/>
                        </a:rPr>
                        <a:t>1.</a:t>
                      </a:r>
                      <a:r>
                        <a:rPr lang="en-US" sz="3600">
                          <a:effectLst/>
                        </a:rPr>
                        <a:t>providing care for animals</a:t>
                      </a: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70">
                <a:tc>
                  <a:txBody>
                    <a:bodyPr/>
                    <a:lstStyle/>
                    <a:p>
                      <a:pPr fontAlgn="ctr"/>
                      <a:r>
                        <a:rPr lang="en-US" sz="3600" b="0">
                          <a:solidFill>
                            <a:srgbClr val="03A9F4"/>
                          </a:solidFill>
                          <a:effectLst/>
                        </a:rPr>
                        <a:t>2.</a:t>
                      </a:r>
                      <a:r>
                        <a:rPr lang="en-US" sz="3600">
                          <a:effectLst/>
                        </a:rPr>
                        <a:t>raising money</a:t>
                      </a: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70">
                <a:tc>
                  <a:txBody>
                    <a:bodyPr/>
                    <a:lstStyle/>
                    <a:p>
                      <a:pPr fontAlgn="ctr"/>
                      <a:r>
                        <a:rPr lang="en-US" sz="3600" b="0">
                          <a:solidFill>
                            <a:srgbClr val="03A9F4"/>
                          </a:solidFill>
                          <a:effectLst/>
                        </a:rPr>
                        <a:t>3.</a:t>
                      </a:r>
                      <a:r>
                        <a:rPr lang="en-US" sz="3600">
                          <a:effectLst/>
                        </a:rPr>
                        <a:t>cooking meals</a:t>
                      </a: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70">
                <a:tc>
                  <a:txBody>
                    <a:bodyPr/>
                    <a:lstStyle/>
                    <a:p>
                      <a:pPr fontAlgn="ctr"/>
                      <a:r>
                        <a:rPr lang="en-US" sz="3600" b="0">
                          <a:solidFill>
                            <a:srgbClr val="03A9F4"/>
                          </a:solidFill>
                          <a:effectLst/>
                        </a:rPr>
                        <a:t>4.</a:t>
                      </a:r>
                      <a:r>
                        <a:rPr lang="en-US" sz="3600">
                          <a:effectLst/>
                        </a:rPr>
                        <a:t>donating blood</a:t>
                      </a: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70">
                <a:tc>
                  <a:txBody>
                    <a:bodyPr/>
                    <a:lstStyle/>
                    <a:p>
                      <a:pPr fontAlgn="ctr"/>
                      <a:r>
                        <a:rPr lang="en-US" sz="3600" b="0">
                          <a:solidFill>
                            <a:srgbClr val="03A9F4"/>
                          </a:solidFill>
                          <a:effectLst/>
                        </a:rPr>
                        <a:t>5.</a:t>
                      </a:r>
                      <a:r>
                        <a:rPr lang="en-US" sz="3600">
                          <a:effectLst/>
                        </a:rPr>
                        <a:t>cleaning streets</a:t>
                      </a: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70">
                <a:tc>
                  <a:txBody>
                    <a:bodyPr/>
                    <a:lstStyle/>
                    <a:p>
                      <a:pPr fontAlgn="ctr"/>
                      <a:r>
                        <a:rPr lang="en-US" sz="3600" b="0" dirty="0">
                          <a:solidFill>
                            <a:srgbClr val="03A9F4"/>
                          </a:solidFill>
                          <a:effectLst/>
                        </a:rPr>
                        <a:t>6</a:t>
                      </a:r>
                      <a:r>
                        <a:rPr lang="en-US" sz="3600" b="0" dirty="0" smtClean="0">
                          <a:solidFill>
                            <a:srgbClr val="03A9F4"/>
                          </a:solidFill>
                          <a:effectLst/>
                        </a:rPr>
                        <a:t>. </a:t>
                      </a:r>
                      <a:r>
                        <a:rPr lang="en-US" sz="3600" dirty="0" smtClean="0">
                          <a:effectLst/>
                        </a:rPr>
                        <a:t>teaching </a:t>
                      </a:r>
                      <a:r>
                        <a:rPr lang="en-US" sz="3600" dirty="0">
                          <a:effectLst/>
                        </a:rPr>
                        <a:t>young children</a:t>
                      </a: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 dirty="0">
                        <a:effectLst/>
                      </a:endParaRPr>
                    </a:p>
                  </a:txBody>
                  <a:tcPr marL="12700" marR="12700" marT="15242" marB="15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" name="Picture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7" y="5721696"/>
            <a:ext cx="10780713" cy="78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444" y="1939400"/>
            <a:ext cx="4524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132" y="2466450"/>
            <a:ext cx="4524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132" y="3130232"/>
            <a:ext cx="4524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445" y="3618106"/>
            <a:ext cx="4524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03" y="4291063"/>
            <a:ext cx="4524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107" y="4884242"/>
            <a:ext cx="4524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25557" y="1202083"/>
            <a:ext cx="10127974" cy="34163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vi-VN" sz="3600" dirty="0" smtClean="0"/>
              <a:t>Traditional volunteer activities include raising money for people in need, cooking and giving food, doing general </a:t>
            </a:r>
            <a:r>
              <a:rPr lang="en-US" altLang="vi-VN" sz="3600" dirty="0" err="1" smtClean="0"/>
              <a:t>labour</a:t>
            </a:r>
            <a:r>
              <a:rPr lang="en-US" altLang="vi-VN" sz="3600" dirty="0" smtClean="0"/>
              <a:t> (such as clean-up projects and home repair), providing transportation (such as giving rides to the elderly), and tutoring/mentoring young people.</a:t>
            </a:r>
            <a:endParaRPr lang="en-US" altLang="vi-VN" sz="3600" dirty="0"/>
          </a:p>
        </p:txBody>
      </p:sp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9422296" y="4800600"/>
            <a:ext cx="1361661" cy="8945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973136" y="2280140"/>
            <a:ext cx="9144899" cy="175432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28700" marR="0" lvl="0" indent="-10287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romanUcPeriod" startAt="2"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Speaking: </a:t>
            </a:r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Volunteer activities</a:t>
            </a:r>
            <a:endParaRPr lang="vi-VN" sz="54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785548" y="445964"/>
            <a:ext cx="65551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</a:t>
            </a:r>
            <a:r>
              <a:rPr kumimoji="0" lang="en-US" alt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Community </a:t>
            </a: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service</a:t>
            </a:r>
            <a:endParaRPr kumimoji="0" lang="en-US" altLang="vi-V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</a:t>
            </a:r>
            <a:r>
              <a:rPr kumimoji="0" lang="en-US" alt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5: Skills</a:t>
            </a:r>
            <a:r>
              <a:rPr kumimoji="0" lang="en-US" altLang="vi-VN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</a:t>
            </a:r>
            <a:endParaRPr kumimoji="0" lang="en-US" altLang="vi-V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9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7163" y="652463"/>
            <a:ext cx="11644312" cy="5843587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0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863" y="34925"/>
            <a:ext cx="7651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9"/>
          <p:cNvSpPr txBox="1">
            <a:spLocks noChangeArrowheads="1"/>
          </p:cNvSpPr>
          <p:nvPr/>
        </p:nvSpPr>
        <p:spPr bwMode="auto">
          <a:xfrm>
            <a:off x="1423988" y="34925"/>
            <a:ext cx="9434512" cy="4619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</a:rPr>
              <a:t>4. IDEAL BANK: Fill the table with your ideas for volunteer activities</a:t>
            </a:r>
          </a:p>
        </p:txBody>
      </p:sp>
      <p:pic>
        <p:nvPicPr>
          <p:cNvPr id="922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866775"/>
            <a:ext cx="105187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2755</TotalTime>
  <Words>1042</Words>
  <Application>Microsoft Office PowerPoint</Application>
  <PresentationFormat>Widescreen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Times New Roman</vt:lpstr>
      <vt:lpstr>Arial</vt:lpstr>
      <vt:lpstr>Calibri Light</vt:lpstr>
      <vt:lpstr>Calibri</vt:lpstr>
      <vt:lpstr>Office Theme</vt:lpstr>
      <vt:lpstr>1_Office Theme</vt:lpstr>
      <vt:lpstr>3_Office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Wrap- up</vt:lpstr>
      <vt:lpstr>V. Homework</vt:lpstr>
    </vt:vector>
  </TitlesOfParts>
  <Manager>LÊ THANH HUYỀN</Manager>
  <Company>0986080588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E7-U3-SKILL1-JESS</dc:title>
  <dc:creator>JESSICA LEE</dc:creator>
  <cp:lastModifiedBy>My Laptop</cp:lastModifiedBy>
  <cp:revision>198</cp:revision>
  <dcterms:created xsi:type="dcterms:W3CDTF">2018-11-05T02:58:53Z</dcterms:created>
  <dcterms:modified xsi:type="dcterms:W3CDTF">2021-10-21T01:39:39Z</dcterms:modified>
</cp:coreProperties>
</file>